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0" r:id="rId3"/>
    <p:sldId id="257" r:id="rId4"/>
    <p:sldId id="326" r:id="rId5"/>
    <p:sldId id="327" r:id="rId6"/>
    <p:sldId id="329" r:id="rId7"/>
    <p:sldId id="332" r:id="rId8"/>
    <p:sldId id="331" r:id="rId9"/>
    <p:sldId id="333" r:id="rId10"/>
    <p:sldId id="335" r:id="rId11"/>
    <p:sldId id="323" r:id="rId12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Рукавишников" initials="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6635" autoAdjust="0"/>
  </p:normalViewPr>
  <p:slideViewPr>
    <p:cSldViewPr>
      <p:cViewPr>
        <p:scale>
          <a:sx n="100" d="100"/>
          <a:sy n="100" d="100"/>
        </p:scale>
        <p:origin x="-1020" y="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00" d="100"/>
          <a:sy n="100" d="100"/>
        </p:scale>
        <p:origin x="-1584" y="522"/>
      </p:cViewPr>
      <p:guideLst>
        <p:guide orient="horz" pos="3108"/>
        <p:guide pos="212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30B39E-46A8-4086-B50C-7D8D6F7F0F08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75E8873-AB29-4347-98F3-D2C3488CC7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67234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689656-5748-4F82-BD5F-2D2E1E32544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z="1100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57249D-1AFE-45B7-ADAE-D5D3C7EF975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z="1100" dirty="0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57249D-1AFE-45B7-ADAE-D5D3C7EF975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z="1100" dirty="0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57249D-1AFE-45B7-ADAE-D5D3C7EF975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z="1100" dirty="0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57249D-1AFE-45B7-ADAE-D5D3C7EF975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z="1100" dirty="0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57249D-1AFE-45B7-ADAE-D5D3C7EF975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z="1100" dirty="0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57249D-1AFE-45B7-ADAE-D5D3C7EF975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z="1100" dirty="0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57249D-1AFE-45B7-ADAE-D5D3C7EF975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z="1100" dirty="0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57249D-1AFE-45B7-ADAE-D5D3C7EF975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51C84-421B-4177-8006-3EEAB20F3AED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0D04A-D5C4-42B1-B3C5-8E43F1CC39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15DB7-3299-44EC-8B23-A54D57A5B1BB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098E4-2D26-4C44-A57D-E2B1F7FC30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AD900-2AC1-4868-8B25-89C010E43DD8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ADD92-9B2E-44F4-B61A-FE44933D76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75674-FD1E-4044-BD87-ADF9E71B742D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3E9EF-1E71-4316-9BCB-125B248AD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03BC2-A6DC-4F82-AC2B-7DFE970E1970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B86F8-95C0-49EB-B05D-FB1BF088BB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CDDD4-DB99-4848-9349-EB893D5CFDF6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17B09-8693-4D35-B052-A29044EEF1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C0330-136C-440C-B7FD-0E579B5B3B03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20B0F-9E05-493A-8E1C-45E181B1BE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ADF20-F75B-4568-84A8-95C3FCDCE559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56117-FAD5-495B-87B9-D782D23141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D0EAB-566E-412F-81F6-B1122AAC72BD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09DB3-7800-4D95-AD6C-3DAF2F9566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22308-40F7-4974-A486-68E02D570520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36294-AED4-4C6D-A1C2-1E1E37B3B5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6F11D-0FE9-4A63-8959-24E04B9749A7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AE822-5633-42EB-844A-B5BD5585F0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72BE3-B254-422D-A408-4C2FF9997C35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AE087-19D6-4406-9CD9-2E60B6F41E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C0448-F23A-4F17-BF55-579991F166F2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0B8E3-34FA-43CD-8928-6DE5B4EA6A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3021A-A441-4A72-A792-1CDEA9E2B865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8932B-A626-45CC-B2BB-72E72F5981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A0E83-7CDA-474F-866F-EA8C07C2735E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48CAD-1F18-420B-9D60-5AE04F4780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2E434-592A-45FE-A0C5-B205EB15E4E7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4DA47-681F-4250-A18D-5824EA4A72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EF3AA-3B41-45AE-B960-05C091D7850A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92DB2-ACD8-4E34-8A1C-145692CD77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219C8-C849-4C4D-A61C-33E3C6B52B56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A2FC9-780F-4F8A-A8F7-DE7655FD8C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9DB07-2271-4B43-90E8-BA051936E42C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9FC3F-48AA-46B0-B15F-1EAC2DF791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93C5F-09CB-44C0-B06C-02D618376C5F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6A6E-2BBF-4386-8188-9F25A7B72D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9E8AF-10DE-43A2-9391-28951BDE293E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9C3B5-AE7E-4FDA-9224-EC6498FCB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D515F-3088-484A-9372-3DDCB3BDF8A7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E4712-0899-4144-B093-1A2E19A7E2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02B54F-DA63-44CD-A22B-D2D64932B0BA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8FAE16-B748-4DD2-B03B-D8B0AB30AC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331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5CF0934-AB3E-49A2-92FD-5997D0AF11A2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4F78DDE-00A8-45B4-8B97-4DD25E2688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consultantplus://offline/ref=E4EA1BE6C13F3B40A389B19E9DBFBACDAE04A02E02BB6F476485B44781REk1M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consultantplus://offline/ref=E4EA1BE6C13F3B40A389B19E9DBFBACDAE04A32A02BA6F476485B44781E1D7F2CDD9ECCFCEBF524BR1k8M" TargetMode="External"/><Relationship Id="rId4" Type="http://schemas.openxmlformats.org/officeDocument/2006/relationships/hyperlink" Target="consultantplus://offline/ref=E4EA1BE6C13F3B40A389B19E9DBFBACDAE04A02E02BB6F476485B44781REk1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consultantplus://offline/ref=E4EA1BE6C13F3B40A389B19E9DBFBACDAE02A42906BA6F476485B44781E1D7F2CDD9ECCFCEBF524AR1kFM" TargetMode="External"/><Relationship Id="rId5" Type="http://schemas.openxmlformats.org/officeDocument/2006/relationships/hyperlink" Target="consultantplus://offline/ref=E4EA1BE6C13F3B40A389B19E9DBFBACDAE04A32A02BA6F476485B44781E1D7F2CDD9ECCFCEBF524BR1k8M" TargetMode="External"/><Relationship Id="rId4" Type="http://schemas.openxmlformats.org/officeDocument/2006/relationships/hyperlink" Target="consultantplus://offline/ref=E4EA1BE6C13F3B40A389B19E9DBFBACDAE04A02E02BB6F476485B44781REk1M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I:\Job\Corel\Vivid\JPEG Y\Эмблем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1773238"/>
            <a:ext cx="2638425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extBox 4"/>
          <p:cNvSpPr txBox="1">
            <a:spLocks noChangeArrowheads="1"/>
          </p:cNvSpPr>
          <p:nvPr/>
        </p:nvSpPr>
        <p:spPr bwMode="auto">
          <a:xfrm>
            <a:off x="3708400" y="2478088"/>
            <a:ext cx="4464050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2200"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ru-RU" sz="2200">
                <a:latin typeface="Tahoma" pitchFamily="34" charset="0"/>
                <a:cs typeface="Tahoma" pitchFamily="34" charset="0"/>
              </a:rPr>
              <a:t>Нормативные правовые основания использования электронной формы учебника</a:t>
            </a:r>
          </a:p>
          <a:p>
            <a:pPr algn="ctr"/>
            <a:endParaRPr lang="ru-RU" sz="22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6627" name="TextBox 5"/>
          <p:cNvSpPr txBox="1">
            <a:spLocks noChangeArrowheads="1"/>
          </p:cNvSpPr>
          <p:nvPr/>
        </p:nvSpPr>
        <p:spPr bwMode="auto">
          <a:xfrm>
            <a:off x="0" y="333375"/>
            <a:ext cx="91440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700" b="1">
                <a:solidFill>
                  <a:srgbClr val="404040"/>
                </a:solidFill>
                <a:latin typeface="Tahoma" pitchFamily="34" charset="0"/>
                <a:cs typeface="Tahoma" pitchFamily="34" charset="0"/>
              </a:rPr>
              <a:t>Министерство образования и науки Российской Федерации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I:\Job\Corel\Заголовки\JPEG Y\Пусто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91440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749300" y="276225"/>
            <a:ext cx="74882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Федеральный закон от 29 декабря 2012 г. № 273</a:t>
            </a:r>
          </a:p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 «Об образовании в Российской Федерации»</a:t>
            </a:r>
            <a:endParaRPr lang="ru-RU" sz="1600" dirty="0">
              <a:solidFill>
                <a:srgbClr val="59595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8619" y="1196752"/>
            <a:ext cx="8229600" cy="5256212"/>
          </a:xfrm>
        </p:spPr>
        <p:txBody>
          <a:bodyPr/>
          <a:lstStyle/>
          <a:p>
            <a:pPr marL="0" indent="0">
              <a:buNone/>
            </a:pPr>
            <a:endParaRPr lang="ru-RU" sz="1400" b="1" dirty="0">
              <a:solidFill>
                <a:srgbClr val="404040"/>
              </a:solidFill>
              <a:latin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rgbClr val="404040"/>
                </a:solidFill>
                <a:latin typeface="Tahoma" pitchFamily="34" charset="0"/>
                <a:cs typeface="Tahoma" pitchFamily="34" charset="0"/>
              </a:rPr>
              <a:t>Статья </a:t>
            </a:r>
            <a:r>
              <a:rPr lang="ru-RU" sz="1400" b="1" dirty="0">
                <a:solidFill>
                  <a:srgbClr val="404040"/>
                </a:solidFill>
                <a:latin typeface="Tahoma" pitchFamily="34" charset="0"/>
                <a:cs typeface="Tahoma" pitchFamily="34" charset="0"/>
              </a:rPr>
              <a:t>35. Пользование учебниками, учебными пособиями, средствами обучения и воспитания</a:t>
            </a:r>
          </a:p>
          <a:p>
            <a:pPr marL="0" indent="0">
              <a:buNone/>
            </a:pPr>
            <a:r>
              <a:rPr lang="ru-RU" sz="1200" dirty="0"/>
              <a:t> </a:t>
            </a:r>
          </a:p>
          <a:p>
            <a:r>
              <a:rPr lang="ru-RU" sz="1200" dirty="0"/>
              <a:t>1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Обучающимся, осваивающим основные образовательные программы за счет бюджетных ассигнований федерального бюджета, бюджетов субъектов Российской Федерации и местных бюджетов в пределах федеральных государственных образовательных 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4"/>
              </a:rPr>
              <a:t>стандартов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образовательных стандартов, организациями, осуществляющими образовательную деятельность,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бесплатно предоставляются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пользование на время получения образования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учебники и учебные пособия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а также учебно-методические материалы, средства обучения и воспитания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2. Обеспечение учебниками и учебными пособиями, а также учебно-методическими материалами, средствами обучения и воспитания организаций, осуществляющих образовательную деятельность по основным образовательным программам, в пределах федеральных государственных образовательных стандартов, образовательных стандартов осуществляется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за счет бюджетных ассигнований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федерального бюджета, бюджетов субъектов Российской Федерации и местных бюджетов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I:\Job\Corel\Заголовки\JPEG Y\Пусто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91440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749300" y="276225"/>
            <a:ext cx="74882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Федеральный закон от 29 декабря 2012 г. № 273</a:t>
            </a:r>
          </a:p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 «Об образовании в Российской Федерации»</a:t>
            </a:r>
            <a:endParaRPr lang="ru-RU" sz="1600" dirty="0">
              <a:solidFill>
                <a:srgbClr val="59595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6856" y="1412776"/>
            <a:ext cx="8229600" cy="5256212"/>
          </a:xfrm>
        </p:spPr>
        <p:txBody>
          <a:bodyPr/>
          <a:lstStyle/>
          <a:p>
            <a:r>
              <a:rPr lang="ru-RU" sz="1400" b="1" dirty="0" smtClean="0">
                <a:solidFill>
                  <a:srgbClr val="404040"/>
                </a:solidFill>
                <a:latin typeface="Tahoma" pitchFamily="34" charset="0"/>
                <a:cs typeface="Tahoma" pitchFamily="34" charset="0"/>
              </a:rPr>
              <a:t>Статья 28. </a:t>
            </a:r>
            <a:r>
              <a:rPr lang="ru-RU" sz="1400" b="1" dirty="0">
                <a:solidFill>
                  <a:srgbClr val="404040"/>
                </a:solidFill>
                <a:latin typeface="Tahoma" pitchFamily="34" charset="0"/>
                <a:cs typeface="Tahoma" pitchFamily="34" charset="0"/>
              </a:rPr>
              <a:t>Компетенция, права, обязанности и ответственность образовательной организации</a:t>
            </a:r>
          </a:p>
          <a:p>
            <a:pPr marL="0" indent="361950">
              <a:buNone/>
            </a:pPr>
            <a:endParaRPr lang="ru-RU" sz="1200" dirty="0" smtClean="0"/>
          </a:p>
          <a:p>
            <a:pPr marL="0" indent="36195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К компетенции образовательной организации в установленной сфере деятельности относятся: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2) материально-техническое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образовательной деятельности, оборудование помещений в соответствии с государственными и местными нормами и требованиями, в том числе в соответствии с федеральными государственными образовательными 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4"/>
              </a:rPr>
              <a:t>стандартами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федеральными государственными требованиями, образовательными стандартами;</a:t>
            </a:r>
          </a:p>
          <a:p>
            <a:pPr marL="0" indent="0"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) определение списка учебников в соответствии с утвержденным федеральным 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5"/>
              </a:rPr>
              <a:t>перечнем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учебников, рекомендованных к использованию при реализации имеющих государственную аккредитацию образовательных программ начального общего, основного общего, среднего общего образования организациями, осуществляющими образовательную деятельность, а также учебных пособий, допущенных к использованию при реализации указанных образовательных программ такими организациями;</a:t>
            </a:r>
          </a:p>
        </p:txBody>
      </p:sp>
    </p:spTree>
    <p:extLst>
      <p:ext uri="{BB962C8B-B14F-4D97-AF65-F5344CB8AC3E}">
        <p14:creationId xmlns:p14="http://schemas.microsoft.com/office/powerpoint/2010/main" xmlns="" val="13300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I:\Job\Corel\Заголовки\JPEG Y\Пусто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91440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749300" y="276225"/>
            <a:ext cx="74882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Федеральный закон от 29 декабря 2012 г. № 273</a:t>
            </a:r>
          </a:p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 «Об образовании в Российской Федерации»</a:t>
            </a:r>
            <a:endParaRPr lang="ru-RU" sz="1600" dirty="0">
              <a:solidFill>
                <a:srgbClr val="59595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62113"/>
            <a:ext cx="8435280" cy="5256212"/>
          </a:xfrm>
        </p:spPr>
        <p:txBody>
          <a:bodyPr/>
          <a:lstStyle/>
          <a:p>
            <a:pPr marL="0" indent="0">
              <a:buNone/>
            </a:pPr>
            <a:r>
              <a:rPr lang="ru-RU" sz="1400" b="1" dirty="0" smtClean="0">
                <a:solidFill>
                  <a:srgbClr val="404040"/>
                </a:solidFill>
                <a:latin typeface="Tahoma" pitchFamily="34" charset="0"/>
                <a:cs typeface="Tahoma" pitchFamily="34" charset="0"/>
              </a:rPr>
              <a:t>Статья 18. </a:t>
            </a:r>
            <a:r>
              <a:rPr lang="ru-RU" sz="1400" b="1" dirty="0">
                <a:solidFill>
                  <a:srgbClr val="404040"/>
                </a:solidFill>
                <a:latin typeface="Tahoma" pitchFamily="34" charset="0"/>
                <a:cs typeface="Tahoma" pitchFamily="34" charset="0"/>
              </a:rPr>
              <a:t>Печатные и электронные образовательные и информационные ресурсы</a:t>
            </a:r>
          </a:p>
          <a:p>
            <a:pPr marL="0" indent="361950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1. В организациях, осуществляющих образовательную деятельность, в целях обеспечения реализации образовательных программ формируются библиотеки, в том числе цифровые (электронные) библиотеки, обеспечивающие доступ к профессиональным базам данных, информационным справочным и поисковым системам, а также иным информационным ресурсам.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Библиотечный фонд должен быть укомплектован печатными и (или) электронными учебными изданиями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(включая учебники и учебные пособия), методическими и периодическими изданиями по всем входящим в реализуемые основные образовательные программы учебным предметам, курсам, дисциплинам (модулям).</a:t>
            </a:r>
          </a:p>
          <a:p>
            <a:pPr marL="0" indent="361950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Нормы обеспеченности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образовательной деятельности учебными изданиями в расчете на одного обучающегося по основной образовательной программе устанавливаются соответствующими федеральными государственными образовательными 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4"/>
              </a:rPr>
              <a:t>стандартами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361950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4. Организации, осуществляющие образовательную деятельность по имеющим государственную аккредитацию образовательным программам начального общего, основного общего, среднего общего образования, для использования при реализации указанных образовательных программ выбирают:</a:t>
            </a:r>
          </a:p>
          <a:p>
            <a:pPr marL="0" indent="361950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учебники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из числа входящих в федеральный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5"/>
              </a:rPr>
              <a:t>перечень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учебников, рекомендуемых к использованию при реализации имеющих государственную аккредитацию образовательных программ начального общего, основного общего, среднего общего образования;</a:t>
            </a:r>
          </a:p>
          <a:p>
            <a:pPr marL="0" indent="361950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учебные пособия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выпущенные организациями, входящими в 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6"/>
              </a:rPr>
              <a:t>перечень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организаций, осуществляющих выпуск учебных пособий, которые допускаются к использованию при реализации имеющих государственную аккредитацию образовательных программ начального общего, основного общего, среднего общего образования.</a:t>
            </a:r>
          </a:p>
          <a:p>
            <a:pPr marL="0" indent="361950"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175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I:\Job\Corel\Заголовки\JPEG Y\Пусто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91440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749300" y="276225"/>
            <a:ext cx="74882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1600" b="1" dirty="0" smtClean="0">
              <a:solidFill>
                <a:srgbClr val="595959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Норма обеспеченности учебными изданиями </a:t>
            </a:r>
            <a:endParaRPr lang="ru-RU" sz="1600" dirty="0">
              <a:solidFill>
                <a:srgbClr val="59595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4586" y="1604988"/>
            <a:ext cx="8496944" cy="3335039"/>
          </a:xfrm>
        </p:spPr>
        <p:txBody>
          <a:bodyPr/>
          <a:lstStyle/>
          <a:p>
            <a:pPr marL="0" indent="361950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соответствии с ФГОС норма обеспеченности образовательной деятельности учебными изданиями определяется исходя из расчета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не менее одного учебника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 печатной и (или) электронной форме, достаточного для освоения программы учебного предмета на каждого обучающегося по каждому учебному предмету, входящему в обязательную часть учебного плана основной образовательной программы основного общего образования;</a:t>
            </a: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не менее одного учебника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 печатной и (или) электронной форме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или учебного пособия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достаточного для освоения программы учебного предмета на каждого обучающегося по каждому учебному предмету, входящему в часть, формируемую участниками образовательных отношений, учебного плана основной образовательной программы основного общего образования.</a:t>
            </a:r>
          </a:p>
          <a:p>
            <a:pPr marL="0" indent="0"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85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I:\Job\Corel\Заголовки\JPEG Y\Пусто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91440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749300" y="276225"/>
            <a:ext cx="74882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1600" b="1" dirty="0" smtClean="0">
              <a:solidFill>
                <a:srgbClr val="595959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Порядок формирования федерального перечня учебников</a:t>
            </a:r>
            <a:endParaRPr lang="ru-RU" sz="1600" dirty="0">
              <a:solidFill>
                <a:srgbClr val="59595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52563"/>
            <a:ext cx="8640960" cy="3335039"/>
          </a:xfrm>
        </p:spPr>
        <p:txBody>
          <a:bodyPr/>
          <a:lstStyle/>
          <a:p>
            <a:pPr marL="0" indent="361950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Порядок формирования федерального перечня учебников утвержден приказом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России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от 5 сентября 2013 г. № 1047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361950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195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Порядок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внесены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изменения (приказ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России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от 8 декабря 2014 г. №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1559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): </a:t>
            </a:r>
          </a:p>
          <a:p>
            <a:pPr marL="400050" lvl="1" indent="361950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400050" lvl="1" indent="36195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 1 января 2015 года обязательно представляется электронная форма учебника</a:t>
            </a:r>
          </a:p>
          <a:p>
            <a:pPr marL="400050" lvl="1" indent="36195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проведение научной историко-культурной экспертизы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учебников истории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России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361950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indent="36195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Научно-методический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по учебникам (Приказ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России от 24 февраля 2014 г. № 138)</a:t>
            </a:r>
          </a:p>
          <a:p>
            <a:pPr marL="0" indent="361950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Экспертизы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714375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Научная (научная историко-культурная для учебников истории России)</a:t>
            </a:r>
          </a:p>
          <a:p>
            <a:pPr marL="0" indent="714375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Педагогическая</a:t>
            </a:r>
          </a:p>
          <a:p>
            <a:pPr marL="0" indent="714375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Общественная</a:t>
            </a:r>
          </a:p>
          <a:p>
            <a:pPr marL="0" indent="714375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Этнокультурная и региональная 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Федеральный перечень учебников утвержден приказом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России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от 31 марта 2014 года № 253 (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fpu.edu.ru)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22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I:\Job\Corel\Заголовки\JPEG Y\Пусто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91440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749300" y="276225"/>
            <a:ext cx="748823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Электронная форма учебника</a:t>
            </a:r>
            <a:endParaRPr lang="ru-RU" sz="1600" dirty="0">
              <a:solidFill>
                <a:srgbClr val="59595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52563"/>
            <a:ext cx="8640960" cy="3335039"/>
          </a:xfrm>
        </p:spPr>
        <p:txBody>
          <a:bodyPr/>
          <a:lstStyle/>
          <a:p>
            <a:pPr marL="0" indent="36195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 1 января 2015 года для всех учебников, включенных в федеральный перечень учебников представляется электронная форма.</a:t>
            </a:r>
          </a:p>
          <a:p>
            <a:pPr marL="0" indent="361950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Учебники,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должны быть 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печатной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электронной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формах.</a:t>
            </a:r>
          </a:p>
          <a:p>
            <a:pPr marL="0" indent="36195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Электронная форма учебника представляет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собой электронное издание, соответствующее по структуре, содержанию и художественному оформлению печатной форме учебника, содержащей мультимедийные элементы и интерактивные ссылки, расширяющие и дополняющие содержание учебника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361950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Педагогическая экспертиза (критерии в части электронной форы учебника)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структура, содержание и художественное оформление электронной и печатной форм учебника соответствуют друг другу;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электронная форма учебника в полном объеме содержит иллюстрации содержащиеся в печатной форме;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электронная форма учебника содержит педагогически обоснованное для усвоения материала учебника количество мультимедийных и (или) интерактивных элементов (галереи изображений,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аудиофрагменты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видеоролики, презентации, анимационные ролики, интерактивные карты, тренажеры, лабораторные работы, эксперименты и (или) иное);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средства контроля и самоконтроля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845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I:\Job\Corel\Заголовки\JPEG Y\Пусто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91440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749300" y="276225"/>
            <a:ext cx="748823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Электронная форма учебника</a:t>
            </a:r>
            <a:endParaRPr lang="ru-RU" sz="1600" dirty="0">
              <a:solidFill>
                <a:srgbClr val="59595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52563"/>
            <a:ext cx="8640960" cy="3335039"/>
          </a:xfrm>
        </p:spPr>
        <p:txBody>
          <a:bodyPr/>
          <a:lstStyle/>
          <a:p>
            <a:pPr marL="0" indent="0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Общественная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экспертиза (критерии в части электронной форы учебника)</a:t>
            </a:r>
          </a:p>
          <a:p>
            <a:pPr marL="0" indent="0">
              <a:buNone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электронная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форма учебника: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представлена в общедоступных форматах, не имеющих лицензионных ограничений для участника образовательного процесса;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может быть воспроизведена на трех или более операционных системах, не менее двух из которых для мобильных устройств;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должна воспроизводиться на не менее чем двух видах электронных устройств (стационарный или персональный компьютер, в том числе с подключением 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 интерактивной доске, планшетный компьютер и иное);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функционирует на устройствах пользователей без подключения к сети «Интернет» (за исключением внешних ссылок) и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Интранет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реализует возможность создания пользователем заметок,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закладок 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перехода к ним;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поддерживает возможность определения номера страниц печатной версии учебника, на которой расположено содержание текущей страницы учебника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электронной форме.</a:t>
            </a:r>
          </a:p>
          <a:p>
            <a:pPr marL="0" indent="361950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130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I:\Job\Corel\Заголовки\JPEG Y\Пусто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91440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749300" y="276225"/>
            <a:ext cx="684703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Экспертиза учебников, обеспечивающих изучение региональных и  этнокультурных особенностей субъектов</a:t>
            </a:r>
          </a:p>
          <a:p>
            <a:pPr algn="ctr"/>
            <a:r>
              <a:rPr lang="ru-RU" sz="1600" b="1" dirty="0" smtClean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600" b="1" dirty="0">
                <a:solidFill>
                  <a:srgbClr val="595959"/>
                </a:solidFill>
                <a:latin typeface="Tahoma" pitchFamily="34" charset="0"/>
                <a:cs typeface="Tahoma" pitchFamily="34" charset="0"/>
              </a:rPr>
              <a:t>Российской Федерации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52563"/>
            <a:ext cx="8640960" cy="3335039"/>
          </a:xfrm>
        </p:spPr>
        <p:txBody>
          <a:bodyPr/>
          <a:lstStyle/>
          <a:p>
            <a:pPr marL="0" indent="36195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Статья 18 Федерального закона</a:t>
            </a:r>
          </a:p>
          <a:p>
            <a:pPr marL="0" indent="36195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6. 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проведении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экспертизы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учебников в целях обеспечения учета региональных и этнокультурных особенностей субъектов Российской Федерации, реализации прав граждан на получение образования на родном языке из числа языков народов Российской Федерации и изучение родного языка из числа языков народов Российской Федерации и литературы народов России на родном языке участвуют уполномоченные органы государственной власти субъектов Российской Федерации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361950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Критерии этнокультурной и </a:t>
            </a: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региональной экспертизы: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отражение в учебнике базовых национальных российских ценностей, региональных и этнокультурных особенностей субъекта Российской Федерации и многообразия, единства национальных культур и народов России, поликультурного характера российского общества;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наличие в учебнике материала из истории и культурного наследия субъекта Российской Федерации;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обеспечение прав на обучение на родном языке из числа языков народов Российской Федерации и литературы народов России на родном языке, соответствие языковой составляющей учебника современному литературному языку народов Российской Федерации.</a:t>
            </a:r>
          </a:p>
          <a:p>
            <a:pPr marL="0" indent="361950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941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Содержимое 2"/>
          <p:cNvSpPr>
            <a:spLocks noGrp="1"/>
          </p:cNvSpPr>
          <p:nvPr>
            <p:ph idx="1"/>
          </p:nvPr>
        </p:nvSpPr>
        <p:spPr>
          <a:xfrm>
            <a:off x="455613" y="3213100"/>
            <a:ext cx="8229600" cy="2116138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endParaRPr lang="ru-RU" b="1" smtClean="0">
              <a:solidFill>
                <a:srgbClr val="4A452A"/>
              </a:solidFill>
              <a:latin typeface="Tahoma" pitchFamily="34" charset="0"/>
              <a:cs typeface="Tahoma" pitchFamily="34" charset="0"/>
            </a:endParaRPr>
          </a:p>
          <a:p>
            <a:pPr algn="ctr" eaLnBrk="1" hangingPunct="1">
              <a:buFont typeface="Arial" charset="0"/>
              <a:buNone/>
            </a:pPr>
            <a:endParaRPr lang="ru-RU" b="1" smtClean="0">
              <a:solidFill>
                <a:srgbClr val="4A452A"/>
              </a:solidFill>
              <a:latin typeface="Tahoma" pitchFamily="34" charset="0"/>
              <a:cs typeface="Tahoma" pitchFamily="34" charset="0"/>
            </a:endParaRPr>
          </a:p>
          <a:p>
            <a:pPr algn="ctr" eaLnBrk="1" hangingPunct="1">
              <a:buFont typeface="Arial" charset="0"/>
              <a:buNone/>
            </a:pPr>
            <a:r>
              <a:rPr lang="ru-RU" sz="4000" b="1" smtClean="0">
                <a:solidFill>
                  <a:srgbClr val="4A452A"/>
                </a:solidFill>
                <a:latin typeface="Tahoma" pitchFamily="34" charset="0"/>
                <a:cs typeface="Tahoma" pitchFamily="34" charset="0"/>
              </a:rPr>
              <a:t>Благодарю за внимание!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1200" y="955675"/>
            <a:ext cx="2640013" cy="319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2374</TotalTime>
  <Words>924</Words>
  <Application>Microsoft Office PowerPoint</Application>
  <PresentationFormat>Экран (4:3)</PresentationFormat>
  <Paragraphs>89</Paragraphs>
  <Slides>10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1_Тема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HQ-IB-SCCM-01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Admin</cp:lastModifiedBy>
  <cp:revision>232</cp:revision>
  <cp:lastPrinted>2015-04-13T08:53:05Z</cp:lastPrinted>
  <dcterms:created xsi:type="dcterms:W3CDTF">2013-09-10T11:40:01Z</dcterms:created>
  <dcterms:modified xsi:type="dcterms:W3CDTF">2016-03-28T08:50:39Z</dcterms:modified>
</cp:coreProperties>
</file>